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notesSlides/notesSlide3.xml" ContentType="application/vnd.openxmlformats-officedocument.presentationml.notesSlide+xml"/>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61" r:id="rId2"/>
    <p:sldId id="262" r:id="rId3"/>
    <p:sldId id="257" r:id="rId4"/>
    <p:sldId id="260" r:id="rId5"/>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9" d="100"/>
          <a:sy n="99" d="100"/>
        </p:scale>
        <p:origin x="-149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126D74-DF11-FE4C-951B-A190669044D0}" type="datetimeFigureOut">
              <a:rPr lang="nl-NL" smtClean="0"/>
              <a:t>23-06-17</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DB8D07-3CED-CB48-B33B-B12C134A4461}" type="slidenum">
              <a:rPr lang="nl-NL" smtClean="0"/>
              <a:t>‹nr.›</a:t>
            </a:fld>
            <a:endParaRPr lang="nl-NL"/>
          </a:p>
        </p:txBody>
      </p:sp>
    </p:spTree>
    <p:extLst>
      <p:ext uri="{BB962C8B-B14F-4D97-AF65-F5344CB8AC3E}">
        <p14:creationId xmlns:p14="http://schemas.microsoft.com/office/powerpoint/2010/main" val="31275748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29299C52-7853-D840-9E95-59FAC732F85C}" type="slidenum">
              <a:rPr lang="nl-NL" smtClean="0"/>
              <a:t>2</a:t>
            </a:fld>
            <a:endParaRPr lang="nl-NL"/>
          </a:p>
        </p:txBody>
      </p:sp>
    </p:spTree>
    <p:extLst>
      <p:ext uri="{BB962C8B-B14F-4D97-AF65-F5344CB8AC3E}">
        <p14:creationId xmlns:p14="http://schemas.microsoft.com/office/powerpoint/2010/main" val="240609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smtClean="0">
                <a:solidFill>
                  <a:srgbClr val="FF0000"/>
                </a:solidFill>
              </a:rPr>
              <a:t>Uitgangspunt nieuwe dienst</a:t>
            </a:r>
            <a:r>
              <a:rPr lang="nl-NL" b="1" baseline="0" dirty="0" smtClean="0">
                <a:solidFill>
                  <a:srgbClr val="FF0000"/>
                </a:solidFill>
              </a:rPr>
              <a:t> of product.</a:t>
            </a:r>
            <a:endParaRPr lang="nl-NL" b="1" dirty="0" smtClean="0">
              <a:solidFill>
                <a:srgbClr val="FF0000"/>
              </a:solidFill>
            </a:endParaRPr>
          </a:p>
          <a:p>
            <a:r>
              <a:rPr lang="nl-NL" dirty="0" smtClean="0"/>
              <a:t>Deze CANVAS vult u in uitgaande van de nieuwe dienst of product</a:t>
            </a:r>
            <a:r>
              <a:rPr lang="nl-NL" baseline="0" dirty="0" smtClean="0"/>
              <a:t> dat u heeft bedacht. </a:t>
            </a:r>
            <a:r>
              <a:rPr lang="nl-NL" dirty="0" smtClean="0"/>
              <a:t>Op de plaats van het SMOL Logo kunt u uw eigen logo plaatsen. Het logo van project nieuwe wegen kunt u evt. weghalen. De geeltjes kunnen ingevuld worden, gekopieerd daar waar extra geeltje nodig</a:t>
            </a:r>
            <a:r>
              <a:rPr lang="nl-NL" baseline="0" dirty="0" smtClean="0"/>
              <a:t> zijn of weggehaald worden waar er teveel zijn.</a:t>
            </a:r>
            <a:endParaRPr lang="nl-NL" dirty="0"/>
          </a:p>
        </p:txBody>
      </p:sp>
      <p:sp>
        <p:nvSpPr>
          <p:cNvPr id="4" name="Tijdelijke aanduiding voor dianummer 3"/>
          <p:cNvSpPr>
            <a:spLocks noGrp="1"/>
          </p:cNvSpPr>
          <p:nvPr>
            <p:ph type="sldNum" sz="quarter" idx="10"/>
          </p:nvPr>
        </p:nvSpPr>
        <p:spPr/>
        <p:txBody>
          <a:bodyPr/>
          <a:lstStyle/>
          <a:p>
            <a:fld id="{3EDB8D07-3CED-CB48-B33B-B12C134A4461}" type="slidenum">
              <a:rPr lang="nl-NL" smtClean="0"/>
              <a:t>3</a:t>
            </a:fld>
            <a:endParaRPr lang="nl-NL"/>
          </a:p>
        </p:txBody>
      </p:sp>
    </p:spTree>
    <p:extLst>
      <p:ext uri="{BB962C8B-B14F-4D97-AF65-F5344CB8AC3E}">
        <p14:creationId xmlns:p14="http://schemas.microsoft.com/office/powerpoint/2010/main" val="2138224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smtClean="0"/>
              <a:t>Uitgangspunt nieuwe doelgroep</a:t>
            </a:r>
          </a:p>
          <a:p>
            <a:r>
              <a:rPr lang="nl-NL" dirty="0" smtClean="0"/>
              <a:t>Deze CANVAS heeft als uitgangspunt een door u gekozen</a:t>
            </a:r>
            <a:r>
              <a:rPr lang="nl-NL" baseline="0" dirty="0" smtClean="0"/>
              <a:t> nieuwe doelgroep. </a:t>
            </a:r>
            <a:r>
              <a:rPr lang="nl-NL" dirty="0" smtClean="0"/>
              <a:t>Op de plaats van het SMOL Logo kunt u uw eigen logo plaatsen. Het logo van project nieuwe wegen kunt u weghalen. De geeltjes kunnen ingevuld worden, gekopieerd daar waar extra geeltje nodig</a:t>
            </a:r>
            <a:r>
              <a:rPr lang="nl-NL" baseline="0" dirty="0" smtClean="0"/>
              <a:t> zijn of weggehaald worden waar er teveel zijn.</a:t>
            </a:r>
            <a:endParaRPr lang="nl-NL" dirty="0"/>
          </a:p>
        </p:txBody>
      </p:sp>
      <p:sp>
        <p:nvSpPr>
          <p:cNvPr id="4" name="Tijdelijke aanduiding voor dianummer 3"/>
          <p:cNvSpPr>
            <a:spLocks noGrp="1"/>
          </p:cNvSpPr>
          <p:nvPr>
            <p:ph type="sldNum" sz="quarter" idx="10"/>
          </p:nvPr>
        </p:nvSpPr>
        <p:spPr/>
        <p:txBody>
          <a:bodyPr/>
          <a:lstStyle/>
          <a:p>
            <a:fld id="{3EDB8D07-3CED-CB48-B33B-B12C134A4461}" type="slidenum">
              <a:rPr lang="nl-NL" smtClean="0"/>
              <a:t>4</a:t>
            </a:fld>
            <a:endParaRPr lang="nl-NL"/>
          </a:p>
        </p:txBody>
      </p:sp>
    </p:spTree>
    <p:extLst>
      <p:ext uri="{BB962C8B-B14F-4D97-AF65-F5344CB8AC3E}">
        <p14:creationId xmlns:p14="http://schemas.microsoft.com/office/powerpoint/2010/main" val="2138224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7"/>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812024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3260282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181850" y="274640"/>
            <a:ext cx="222885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95301" y="274640"/>
            <a:ext cx="653415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122430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21686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2"/>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113066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20343FB-0B03-584F-9F27-B3D0E4ED11CA}" type="datetimeFigureOut">
              <a:rPr lang="nl-NL" smtClean="0"/>
              <a:t>23-06-17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98056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20343FB-0B03-584F-9F27-B3D0E4ED11CA}" type="datetimeFigureOut">
              <a:rPr lang="nl-NL" smtClean="0"/>
              <a:t>23-06-17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406571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120343FB-0B03-584F-9F27-B3D0E4ED11CA}" type="datetimeFigureOut">
              <a:rPr lang="nl-NL" smtClean="0"/>
              <a:t>23-06-17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408654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20343FB-0B03-584F-9F27-B3D0E4ED11CA}" type="datetimeFigureOut">
              <a:rPr lang="nl-NL" smtClean="0"/>
              <a:t>23-06-17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2226472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120343FB-0B03-584F-9F27-B3D0E4ED11CA}" type="datetimeFigureOut">
              <a:rPr lang="nl-NL" smtClean="0"/>
              <a:t>23-06-17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1510678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120343FB-0B03-584F-9F27-B3D0E4ED11CA}" type="datetimeFigureOut">
              <a:rPr lang="nl-NL" smtClean="0"/>
              <a:t>23-06-17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0D85DDE-6400-114C-8FD6-B5563BFCC55B}" type="slidenum">
              <a:rPr lang="nl-NL" smtClean="0"/>
              <a:t>‹nr.›</a:t>
            </a:fld>
            <a:endParaRPr lang="nl-NL"/>
          </a:p>
        </p:txBody>
      </p:sp>
    </p:spTree>
    <p:extLst>
      <p:ext uri="{BB962C8B-B14F-4D97-AF65-F5344CB8AC3E}">
        <p14:creationId xmlns:p14="http://schemas.microsoft.com/office/powerpoint/2010/main" val="5240593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0343FB-0B03-584F-9F27-B3D0E4ED11CA}" type="datetimeFigureOut">
              <a:rPr lang="nl-NL" smtClean="0"/>
              <a:t>23-06-17</a:t>
            </a:fld>
            <a:endParaRPr lang="nl-NL"/>
          </a:p>
        </p:txBody>
      </p:sp>
      <p:sp>
        <p:nvSpPr>
          <p:cNvPr id="5" name="Tijdelijke aanduiding voor voettekst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D85DDE-6400-114C-8FD6-B5563BFCC55B}" type="slidenum">
              <a:rPr lang="nl-NL" smtClean="0"/>
              <a:t>‹nr.›</a:t>
            </a:fld>
            <a:endParaRPr lang="nl-NL"/>
          </a:p>
        </p:txBody>
      </p:sp>
    </p:spTree>
    <p:extLst>
      <p:ext uri="{BB962C8B-B14F-4D97-AF65-F5344CB8AC3E}">
        <p14:creationId xmlns:p14="http://schemas.microsoft.com/office/powerpoint/2010/main" val="2422375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package" Target="../embeddings/Microsoft_Word-document1.docx"/><Relationship Id="rId6" Type="http://schemas.openxmlformats.org/officeDocument/2006/relationships/image" Target="../media/image4.png"/><Relationship Id="rId7" Type="http://schemas.openxmlformats.org/officeDocument/2006/relationships/image" Target="../media/image1.png"/><Relationship Id="rId8" Type="http://schemas.openxmlformats.org/officeDocument/2006/relationships/image" Target="../media/image2.jpe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oleObject" Target="../embeddings/oleObject2.bin"/><Relationship Id="rId5" Type="http://schemas.openxmlformats.org/officeDocument/2006/relationships/package" Target="../embeddings/Microsoft_Word-document2.docx"/><Relationship Id="rId6" Type="http://schemas.openxmlformats.org/officeDocument/2006/relationships/image" Target="../media/image4.png"/><Relationship Id="rId7" Type="http://schemas.openxmlformats.org/officeDocument/2006/relationships/image" Target="../media/image1.png"/><Relationship Id="rId8" Type="http://schemas.openxmlformats.org/officeDocument/2006/relationships/image" Target="../media/image2.jpeg"/><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654287" y="1436701"/>
            <a:ext cx="7363951" cy="2585323"/>
          </a:xfrm>
          <a:prstGeom prst="rect">
            <a:avLst/>
          </a:prstGeom>
          <a:noFill/>
        </p:spPr>
        <p:txBody>
          <a:bodyPr wrap="square" rtlCol="0">
            <a:spAutoFit/>
          </a:bodyPr>
          <a:lstStyle/>
          <a:p>
            <a:r>
              <a:rPr lang="nl-NL" b="1" dirty="0" smtClean="0"/>
              <a:t>INSTRUCTIE</a:t>
            </a:r>
          </a:p>
          <a:p>
            <a:r>
              <a:rPr lang="nl-NL" dirty="0" smtClean="0"/>
              <a:t>Op de volgende pagina staat de vertaalslag van de termen van het </a:t>
            </a:r>
            <a:r>
              <a:rPr lang="nl-NL" dirty="0" err="1" smtClean="0"/>
              <a:t>businessmodel</a:t>
            </a:r>
            <a:r>
              <a:rPr lang="nl-NL" dirty="0" smtClean="0"/>
              <a:t> CANVSAS naar maatschappelijke organisaties. De laatste twee </a:t>
            </a:r>
            <a:r>
              <a:rPr lang="nl-NL" dirty="0" smtClean="0"/>
              <a:t>bladen zijn formats voor het invullen van de CANVAS voor uw werkplan. De eerste gaat uit van een nieuwe dienst of product. De tweede gaat uit van een nieuwe doelgroep. (Zie ook notitieveld onder de dia’s). Maakt u meerdere CANVASSEN dan kunt u deze bladen gewoon kopiëren. Hetzelfde geldt voor de “geeltjes”. U kunt de vorm en het aantal naar believen aanpassen. </a:t>
            </a:r>
            <a:endParaRPr lang="nl-NL" dirty="0"/>
          </a:p>
        </p:txBody>
      </p:sp>
      <p:pic>
        <p:nvPicPr>
          <p:cNvPr id="3" name="Afbeelding 2" descr="Macintosh HD:Users:hansdiederen:Hans:stichting SMOL:oprichting SMOL:logoSMOL:SMOL met tekst.png"/>
          <p:cNvPicPr/>
          <p:nvPr/>
        </p:nvPicPr>
        <p:blipFill>
          <a:blip r:embed="rId2">
            <a:extLst>
              <a:ext uri="{28A0092B-C50C-407E-A947-70E740481C1C}">
                <a14:useLocalDpi xmlns:a14="http://schemas.microsoft.com/office/drawing/2010/main" val="0"/>
              </a:ext>
            </a:extLst>
          </a:blip>
          <a:srcRect/>
          <a:stretch>
            <a:fillRect/>
          </a:stretch>
        </p:blipFill>
        <p:spPr bwMode="auto">
          <a:xfrm>
            <a:off x="233756" y="638999"/>
            <a:ext cx="965835" cy="523875"/>
          </a:xfrm>
          <a:prstGeom prst="rect">
            <a:avLst/>
          </a:prstGeom>
          <a:noFill/>
          <a:ln>
            <a:noFill/>
          </a:ln>
        </p:spPr>
      </p:pic>
      <p:pic>
        <p:nvPicPr>
          <p:cNvPr id="4" name="Afbeelding 3" descr="Macintosh HD:Users:hansdiederen:Google Drive:project nieuwe wegen:LOGO NW DEF versie RA.jpg"/>
          <p:cNvPicPr/>
          <p:nvPr/>
        </p:nvPicPr>
        <p:blipFill>
          <a:blip r:embed="rId3">
            <a:extLst>
              <a:ext uri="{28A0092B-C50C-407E-A947-70E740481C1C}">
                <a14:useLocalDpi xmlns:a14="http://schemas.microsoft.com/office/drawing/2010/main" val="0"/>
              </a:ext>
            </a:extLst>
          </a:blip>
          <a:srcRect/>
          <a:stretch>
            <a:fillRect/>
          </a:stretch>
        </p:blipFill>
        <p:spPr bwMode="auto">
          <a:xfrm>
            <a:off x="8331997" y="638999"/>
            <a:ext cx="584200" cy="877570"/>
          </a:xfrm>
          <a:prstGeom prst="rect">
            <a:avLst/>
          </a:prstGeom>
          <a:noFill/>
          <a:ln>
            <a:noFill/>
          </a:ln>
        </p:spPr>
      </p:pic>
    </p:spTree>
    <p:extLst>
      <p:ext uri="{BB962C8B-B14F-4D97-AF65-F5344CB8AC3E}">
        <p14:creationId xmlns:p14="http://schemas.microsoft.com/office/powerpoint/2010/main" val="2487577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CanvasBM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411" y="1941688"/>
            <a:ext cx="8521700" cy="4013200"/>
          </a:xfrm>
          <a:prstGeom prst="rect">
            <a:avLst/>
          </a:prstGeom>
        </p:spPr>
      </p:pic>
      <p:sp>
        <p:nvSpPr>
          <p:cNvPr id="3" name="Tekstvak 2"/>
          <p:cNvSpPr txBox="1"/>
          <p:nvPr/>
        </p:nvSpPr>
        <p:spPr>
          <a:xfrm>
            <a:off x="1298451" y="3651956"/>
            <a:ext cx="1336912" cy="646331"/>
          </a:xfrm>
          <a:prstGeom prst="rect">
            <a:avLst/>
          </a:prstGeom>
          <a:noFill/>
        </p:spPr>
        <p:txBody>
          <a:bodyPr wrap="none" rtlCol="0">
            <a:spAutoFit/>
          </a:bodyPr>
          <a:lstStyle/>
          <a:p>
            <a:r>
              <a:rPr lang="nl-NL" dirty="0" smtClean="0"/>
              <a:t>Strategische </a:t>
            </a:r>
          </a:p>
          <a:p>
            <a:r>
              <a:rPr lang="nl-NL" dirty="0" smtClean="0"/>
              <a:t>partners</a:t>
            </a:r>
            <a:endParaRPr lang="nl-NL" dirty="0"/>
          </a:p>
        </p:txBody>
      </p:sp>
      <p:sp>
        <p:nvSpPr>
          <p:cNvPr id="4" name="Tekstvak 3"/>
          <p:cNvSpPr txBox="1"/>
          <p:nvPr/>
        </p:nvSpPr>
        <p:spPr>
          <a:xfrm>
            <a:off x="4336008" y="5832401"/>
            <a:ext cx="1644043" cy="646331"/>
          </a:xfrm>
          <a:prstGeom prst="rect">
            <a:avLst/>
          </a:prstGeom>
          <a:noFill/>
        </p:spPr>
        <p:txBody>
          <a:bodyPr wrap="square" rtlCol="0">
            <a:spAutoFit/>
          </a:bodyPr>
          <a:lstStyle/>
          <a:p>
            <a:r>
              <a:rPr lang="nl-NL" dirty="0" smtClean="0"/>
              <a:t>Communicatie kanalen</a:t>
            </a:r>
            <a:endParaRPr lang="nl-NL" dirty="0"/>
          </a:p>
        </p:txBody>
      </p:sp>
      <p:sp>
        <p:nvSpPr>
          <p:cNvPr id="5" name="Tekstvak 4"/>
          <p:cNvSpPr txBox="1"/>
          <p:nvPr/>
        </p:nvSpPr>
        <p:spPr>
          <a:xfrm>
            <a:off x="1711569" y="1219201"/>
            <a:ext cx="1879745" cy="923330"/>
          </a:xfrm>
          <a:prstGeom prst="rect">
            <a:avLst/>
          </a:prstGeom>
          <a:noFill/>
        </p:spPr>
        <p:txBody>
          <a:bodyPr wrap="square" rtlCol="0">
            <a:spAutoFit/>
          </a:bodyPr>
          <a:lstStyle/>
          <a:p>
            <a:r>
              <a:rPr lang="nl-NL" dirty="0" smtClean="0"/>
              <a:t>Kernactiviteit: waar we goed in zijn</a:t>
            </a:r>
            <a:endParaRPr lang="nl-NL" dirty="0"/>
          </a:p>
        </p:txBody>
      </p:sp>
      <p:sp>
        <p:nvSpPr>
          <p:cNvPr id="6" name="Tekstvak 5"/>
          <p:cNvSpPr txBox="1"/>
          <p:nvPr/>
        </p:nvSpPr>
        <p:spPr>
          <a:xfrm>
            <a:off x="2242835" y="6095246"/>
            <a:ext cx="1867105" cy="369332"/>
          </a:xfrm>
          <a:prstGeom prst="rect">
            <a:avLst/>
          </a:prstGeom>
          <a:noFill/>
        </p:spPr>
        <p:txBody>
          <a:bodyPr wrap="none" rtlCol="0">
            <a:spAutoFit/>
          </a:bodyPr>
          <a:lstStyle/>
          <a:p>
            <a:r>
              <a:rPr lang="nl-NL" dirty="0" smtClean="0"/>
              <a:t>Mens &amp; Middelen</a:t>
            </a:r>
            <a:endParaRPr lang="nl-NL" dirty="0"/>
          </a:p>
        </p:txBody>
      </p:sp>
      <p:sp>
        <p:nvSpPr>
          <p:cNvPr id="7" name="Tekstvak 6"/>
          <p:cNvSpPr txBox="1"/>
          <p:nvPr/>
        </p:nvSpPr>
        <p:spPr>
          <a:xfrm>
            <a:off x="3591314" y="1054204"/>
            <a:ext cx="1613505" cy="369332"/>
          </a:xfrm>
          <a:prstGeom prst="rect">
            <a:avLst/>
          </a:prstGeom>
          <a:noFill/>
        </p:spPr>
        <p:txBody>
          <a:bodyPr wrap="none" rtlCol="0">
            <a:spAutoFit/>
          </a:bodyPr>
          <a:lstStyle/>
          <a:p>
            <a:r>
              <a:rPr lang="nl-NL" dirty="0" smtClean="0"/>
              <a:t>Dienst/product</a:t>
            </a:r>
            <a:endParaRPr lang="nl-NL" dirty="0"/>
          </a:p>
        </p:txBody>
      </p:sp>
      <p:sp>
        <p:nvSpPr>
          <p:cNvPr id="8" name="Tekstvak 7"/>
          <p:cNvSpPr txBox="1"/>
          <p:nvPr/>
        </p:nvSpPr>
        <p:spPr>
          <a:xfrm>
            <a:off x="6866322" y="3274582"/>
            <a:ext cx="2207606" cy="646331"/>
          </a:xfrm>
          <a:prstGeom prst="rect">
            <a:avLst/>
          </a:prstGeom>
          <a:noFill/>
        </p:spPr>
        <p:txBody>
          <a:bodyPr wrap="none" rtlCol="0">
            <a:spAutoFit/>
          </a:bodyPr>
          <a:lstStyle/>
          <a:p>
            <a:r>
              <a:rPr lang="nl-NL" dirty="0" smtClean="0"/>
              <a:t>Doelgroep/achterban</a:t>
            </a:r>
          </a:p>
          <a:p>
            <a:r>
              <a:rPr lang="nl-NL" dirty="0" smtClean="0"/>
              <a:t>Leden/stakeholders</a:t>
            </a:r>
            <a:endParaRPr lang="nl-NL" dirty="0"/>
          </a:p>
        </p:txBody>
      </p:sp>
      <p:sp>
        <p:nvSpPr>
          <p:cNvPr id="9" name="Tekstvak 8"/>
          <p:cNvSpPr txBox="1"/>
          <p:nvPr/>
        </p:nvSpPr>
        <p:spPr>
          <a:xfrm>
            <a:off x="6101456" y="5832401"/>
            <a:ext cx="2802655" cy="646331"/>
          </a:xfrm>
          <a:prstGeom prst="rect">
            <a:avLst/>
          </a:prstGeom>
          <a:noFill/>
        </p:spPr>
        <p:txBody>
          <a:bodyPr wrap="square" rtlCol="0">
            <a:spAutoFit/>
          </a:bodyPr>
          <a:lstStyle/>
          <a:p>
            <a:r>
              <a:rPr lang="nl-NL" dirty="0" smtClean="0"/>
              <a:t>Maatschappelijke relevantie of opbrengsten/inkomsten</a:t>
            </a:r>
            <a:endParaRPr lang="nl-NL" dirty="0"/>
          </a:p>
        </p:txBody>
      </p:sp>
      <p:sp>
        <p:nvSpPr>
          <p:cNvPr id="10" name="Tekstvak 9"/>
          <p:cNvSpPr txBox="1"/>
          <p:nvPr/>
        </p:nvSpPr>
        <p:spPr>
          <a:xfrm>
            <a:off x="1160497" y="4823178"/>
            <a:ext cx="815059" cy="369332"/>
          </a:xfrm>
          <a:prstGeom prst="rect">
            <a:avLst/>
          </a:prstGeom>
          <a:noFill/>
        </p:spPr>
        <p:txBody>
          <a:bodyPr wrap="none" rtlCol="0">
            <a:spAutoFit/>
          </a:bodyPr>
          <a:lstStyle/>
          <a:p>
            <a:r>
              <a:rPr lang="nl-NL" dirty="0" smtClean="0"/>
              <a:t>kosten</a:t>
            </a:r>
            <a:endParaRPr lang="nl-NL" dirty="0"/>
          </a:p>
        </p:txBody>
      </p:sp>
      <p:sp>
        <p:nvSpPr>
          <p:cNvPr id="11" name="Tekstvak 10"/>
          <p:cNvSpPr txBox="1"/>
          <p:nvPr/>
        </p:nvSpPr>
        <p:spPr>
          <a:xfrm>
            <a:off x="5980052" y="1054205"/>
            <a:ext cx="2061979" cy="923330"/>
          </a:xfrm>
          <a:prstGeom prst="rect">
            <a:avLst/>
          </a:prstGeom>
          <a:noFill/>
        </p:spPr>
        <p:txBody>
          <a:bodyPr wrap="square" rtlCol="0">
            <a:spAutoFit/>
          </a:bodyPr>
          <a:lstStyle/>
          <a:p>
            <a:r>
              <a:rPr lang="nl-NL" dirty="0" smtClean="0"/>
              <a:t>Verbinding of relatie met doelgroep</a:t>
            </a:r>
            <a:r>
              <a:rPr lang="mr-IN" dirty="0" smtClean="0"/>
              <a:t>…</a:t>
            </a:r>
            <a:endParaRPr lang="nl-NL" dirty="0"/>
          </a:p>
        </p:txBody>
      </p:sp>
      <p:cxnSp>
        <p:nvCxnSpPr>
          <p:cNvPr id="13" name="Rechte verbindingslijn 12"/>
          <p:cNvCxnSpPr>
            <a:stCxn id="5" idx="2"/>
          </p:cNvCxnSpPr>
          <p:nvPr/>
        </p:nvCxnSpPr>
        <p:spPr>
          <a:xfrm>
            <a:off x="2651442" y="2142531"/>
            <a:ext cx="537677" cy="309896"/>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Rechte verbindingslijn 14"/>
          <p:cNvCxnSpPr>
            <a:stCxn id="6" idx="0"/>
          </p:cNvCxnSpPr>
          <p:nvPr/>
        </p:nvCxnSpPr>
        <p:spPr>
          <a:xfrm flipV="1">
            <a:off x="3176388" y="4266824"/>
            <a:ext cx="414927" cy="1828422"/>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Rechte verbindingslijn 16"/>
          <p:cNvCxnSpPr>
            <a:stCxn id="11" idx="2"/>
          </p:cNvCxnSpPr>
          <p:nvPr/>
        </p:nvCxnSpPr>
        <p:spPr>
          <a:xfrm flipH="1">
            <a:off x="6445736" y="1977535"/>
            <a:ext cx="565306" cy="7571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Rechte verbindingslijn 18"/>
          <p:cNvCxnSpPr>
            <a:stCxn id="7" idx="2"/>
          </p:cNvCxnSpPr>
          <p:nvPr/>
        </p:nvCxnSpPr>
        <p:spPr>
          <a:xfrm>
            <a:off x="4398067" y="1423536"/>
            <a:ext cx="61044" cy="1311154"/>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Rechte verbindingslijn 20"/>
          <p:cNvCxnSpPr>
            <a:stCxn id="4" idx="0"/>
          </p:cNvCxnSpPr>
          <p:nvPr/>
        </p:nvCxnSpPr>
        <p:spPr>
          <a:xfrm flipV="1">
            <a:off x="5158030" y="4114801"/>
            <a:ext cx="457325" cy="1717600"/>
          </a:xfrm>
          <a:prstGeom prst="line">
            <a:avLst/>
          </a:prstGeom>
        </p:spPr>
        <p:style>
          <a:lnRef idx="2">
            <a:schemeClr val="accent1"/>
          </a:lnRef>
          <a:fillRef idx="0">
            <a:schemeClr val="accent1"/>
          </a:fillRef>
          <a:effectRef idx="1">
            <a:schemeClr val="accent1"/>
          </a:effectRef>
          <a:fontRef idx="minor">
            <a:schemeClr val="tx1"/>
          </a:fontRef>
        </p:style>
      </p:cxnSp>
      <p:sp>
        <p:nvSpPr>
          <p:cNvPr id="18" name="Tekstvak 17"/>
          <p:cNvSpPr txBox="1"/>
          <p:nvPr/>
        </p:nvSpPr>
        <p:spPr>
          <a:xfrm>
            <a:off x="2598122" y="329978"/>
            <a:ext cx="4346087" cy="523220"/>
          </a:xfrm>
          <a:prstGeom prst="rect">
            <a:avLst/>
          </a:prstGeom>
          <a:noFill/>
        </p:spPr>
        <p:txBody>
          <a:bodyPr wrap="none" rtlCol="0">
            <a:spAutoFit/>
          </a:bodyPr>
          <a:lstStyle/>
          <a:p>
            <a:r>
              <a:rPr lang="nl-NL"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Het CANVAS businessmodel</a:t>
            </a:r>
            <a:endParaRPr lang="nl-NL"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cxnSp>
        <p:nvCxnSpPr>
          <p:cNvPr id="20" name="Rechte verbindingslijn 19"/>
          <p:cNvCxnSpPr>
            <a:stCxn id="9" idx="0"/>
          </p:cNvCxnSpPr>
          <p:nvPr/>
        </p:nvCxnSpPr>
        <p:spPr>
          <a:xfrm flipH="1" flipV="1">
            <a:off x="7391844" y="5270781"/>
            <a:ext cx="110940" cy="56162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9347456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1145139402"/>
              </p:ext>
            </p:extLst>
          </p:nvPr>
        </p:nvGraphicFramePr>
        <p:xfrm>
          <a:off x="233756" y="1610123"/>
          <a:ext cx="8682441" cy="4733137"/>
        </p:xfrm>
        <a:graphic>
          <a:graphicData uri="http://schemas.openxmlformats.org/presentationml/2006/ole">
            <mc:AlternateContent xmlns:mc="http://schemas.openxmlformats.org/markup-compatibility/2006">
              <mc:Choice xmlns:v="urn:schemas-microsoft-com:vml" Requires="v">
                <p:oleObj spid="_x0000_s1042" name="Document" r:id="rId5" imgW="9296400" imgH="5067300" progId="Word.Document.12">
                  <p:embed/>
                </p:oleObj>
              </mc:Choice>
              <mc:Fallback>
                <p:oleObj name="Document" r:id="rId5" imgW="9296400" imgH="5067300" progId="Word.Document.12">
                  <p:embed/>
                  <p:pic>
                    <p:nvPicPr>
                      <p:cNvPr id="0" name=""/>
                      <p:cNvPicPr/>
                      <p:nvPr/>
                    </p:nvPicPr>
                    <p:blipFill>
                      <a:blip r:embed="rId6"/>
                      <a:stretch>
                        <a:fillRect/>
                      </a:stretch>
                    </p:blipFill>
                    <p:spPr>
                      <a:xfrm>
                        <a:off x="233756" y="1610123"/>
                        <a:ext cx="8682441" cy="4733137"/>
                      </a:xfrm>
                      <a:prstGeom prst="rect">
                        <a:avLst/>
                      </a:prstGeom>
                    </p:spPr>
                  </p:pic>
                </p:oleObj>
              </mc:Fallback>
            </mc:AlternateContent>
          </a:graphicData>
        </a:graphic>
      </p:graphicFrame>
      <p:sp>
        <p:nvSpPr>
          <p:cNvPr id="3" name="Rechthoek 2"/>
          <p:cNvSpPr/>
          <p:nvPr/>
        </p:nvSpPr>
        <p:spPr>
          <a:xfrm>
            <a:off x="6066479" y="5355924"/>
            <a:ext cx="894320" cy="55983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4" name="Rechthoek 3"/>
          <p:cNvSpPr/>
          <p:nvPr/>
        </p:nvSpPr>
        <p:spPr>
          <a:xfrm>
            <a:off x="3939919" y="2980547"/>
            <a:ext cx="1322347" cy="874265"/>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100" dirty="0" smtClean="0">
                <a:solidFill>
                  <a:srgbClr val="000000"/>
                </a:solidFill>
                <a:latin typeface="Handwriting - Dakota"/>
                <a:cs typeface="Handwriting - Dakota"/>
              </a:rPr>
              <a:t>Titel van het nieuwe product of de nieuwe dienst</a:t>
            </a:r>
            <a:endParaRPr lang="nl-NL" sz="1100" dirty="0">
              <a:solidFill>
                <a:srgbClr val="000000"/>
              </a:solidFill>
              <a:latin typeface="Handwriting - Dakota"/>
              <a:cs typeface="Handwriting - Dakota"/>
            </a:endParaRPr>
          </a:p>
        </p:txBody>
      </p:sp>
      <p:sp>
        <p:nvSpPr>
          <p:cNvPr id="6" name="Rechthoek 5"/>
          <p:cNvSpPr/>
          <p:nvPr/>
        </p:nvSpPr>
        <p:spPr>
          <a:xfrm>
            <a:off x="5522926" y="2018670"/>
            <a:ext cx="802779"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7" name="Rechthoek 6"/>
          <p:cNvSpPr/>
          <p:nvPr/>
        </p:nvSpPr>
        <p:spPr>
          <a:xfrm>
            <a:off x="6394795" y="2266217"/>
            <a:ext cx="635034"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8" name="Rechthoek 7"/>
          <p:cNvSpPr/>
          <p:nvPr/>
        </p:nvSpPr>
        <p:spPr>
          <a:xfrm>
            <a:off x="7415320" y="2169135"/>
            <a:ext cx="1104411" cy="7224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9" name="Rechthoek 8"/>
          <p:cNvSpPr/>
          <p:nvPr/>
        </p:nvSpPr>
        <p:spPr>
          <a:xfrm>
            <a:off x="5513799" y="3693509"/>
            <a:ext cx="880996" cy="353899"/>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0" name="Rechthoek 9"/>
          <p:cNvSpPr/>
          <p:nvPr/>
        </p:nvSpPr>
        <p:spPr>
          <a:xfrm>
            <a:off x="493501" y="2266217"/>
            <a:ext cx="1074505"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1" name="Rechthoek 10"/>
          <p:cNvSpPr/>
          <p:nvPr/>
        </p:nvSpPr>
        <p:spPr>
          <a:xfrm>
            <a:off x="916426" y="2891539"/>
            <a:ext cx="787500" cy="52614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2" name="Rechthoek 11"/>
          <p:cNvSpPr/>
          <p:nvPr/>
        </p:nvSpPr>
        <p:spPr>
          <a:xfrm>
            <a:off x="553265" y="4131926"/>
            <a:ext cx="1101845"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3" name="Rechthoek 12"/>
          <p:cNvSpPr/>
          <p:nvPr/>
        </p:nvSpPr>
        <p:spPr>
          <a:xfrm>
            <a:off x="2493818" y="5355924"/>
            <a:ext cx="1030890" cy="55983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4" name="Rechthoek 13"/>
          <p:cNvSpPr/>
          <p:nvPr/>
        </p:nvSpPr>
        <p:spPr>
          <a:xfrm>
            <a:off x="900051" y="5381579"/>
            <a:ext cx="1150660" cy="66047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6" name="Rechthoek 15"/>
          <p:cNvSpPr/>
          <p:nvPr/>
        </p:nvSpPr>
        <p:spPr>
          <a:xfrm>
            <a:off x="2050711" y="3686822"/>
            <a:ext cx="6690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7" name="Rechthoek 16"/>
          <p:cNvSpPr/>
          <p:nvPr/>
        </p:nvSpPr>
        <p:spPr>
          <a:xfrm>
            <a:off x="2100546" y="2136282"/>
            <a:ext cx="963910" cy="550877"/>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8" name="Rechthoek 17"/>
          <p:cNvSpPr/>
          <p:nvPr/>
        </p:nvSpPr>
        <p:spPr>
          <a:xfrm>
            <a:off x="2493818" y="2839318"/>
            <a:ext cx="1052593" cy="550877"/>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9" name="Rechthoek 18"/>
          <p:cNvSpPr/>
          <p:nvPr/>
        </p:nvSpPr>
        <p:spPr>
          <a:xfrm>
            <a:off x="7254621" y="5394407"/>
            <a:ext cx="894320" cy="647642"/>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0" name="Rechthoek 19"/>
          <p:cNvSpPr/>
          <p:nvPr/>
        </p:nvSpPr>
        <p:spPr>
          <a:xfrm>
            <a:off x="3913788" y="638999"/>
            <a:ext cx="1220882" cy="769441"/>
          </a:xfrm>
          <a:prstGeom prst="rect">
            <a:avLst/>
          </a:prstGeom>
          <a:noFill/>
        </p:spPr>
        <p:txBody>
          <a:bodyPr wrap="none" lIns="91440" tIns="45720" rIns="91440" bIns="45720">
            <a:spAutoFit/>
          </a:bodyPr>
          <a:lstStyle/>
          <a:p>
            <a:pPr algn="ctr"/>
            <a:r>
              <a:rPr lang="nl-NL"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Titel </a:t>
            </a:r>
            <a:endParaRPr lang="nl-NL"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3" name="Afbeelding 22" descr="Macintosh HD:Users:hansdiederen:Hans:stichting SMOL:oprichting SMOL:logoSMOL:SMOL met tekst.png"/>
          <p:cNvPicPr/>
          <p:nvPr/>
        </p:nvPicPr>
        <p:blipFill>
          <a:blip r:embed="rId7">
            <a:extLst>
              <a:ext uri="{28A0092B-C50C-407E-A947-70E740481C1C}">
                <a14:useLocalDpi xmlns:a14="http://schemas.microsoft.com/office/drawing/2010/main" val="0"/>
              </a:ext>
            </a:extLst>
          </a:blip>
          <a:srcRect/>
          <a:stretch>
            <a:fillRect/>
          </a:stretch>
        </p:blipFill>
        <p:spPr bwMode="auto">
          <a:xfrm>
            <a:off x="233756" y="638999"/>
            <a:ext cx="965835" cy="523875"/>
          </a:xfrm>
          <a:prstGeom prst="rect">
            <a:avLst/>
          </a:prstGeom>
          <a:noFill/>
          <a:ln>
            <a:noFill/>
          </a:ln>
        </p:spPr>
      </p:pic>
      <p:pic>
        <p:nvPicPr>
          <p:cNvPr id="24" name="Afbeelding 23" descr="Macintosh HD:Users:hansdiederen:Google Drive:project nieuwe wegen:LOGO NW DEF versie RA.jpg"/>
          <p:cNvPicPr/>
          <p:nvPr/>
        </p:nvPicPr>
        <p:blipFill>
          <a:blip r:embed="rId8">
            <a:extLst>
              <a:ext uri="{28A0092B-C50C-407E-A947-70E740481C1C}">
                <a14:useLocalDpi xmlns:a14="http://schemas.microsoft.com/office/drawing/2010/main" val="0"/>
              </a:ext>
            </a:extLst>
          </a:blip>
          <a:srcRect/>
          <a:stretch>
            <a:fillRect/>
          </a:stretch>
        </p:blipFill>
        <p:spPr bwMode="auto">
          <a:xfrm>
            <a:off x="8331997" y="638999"/>
            <a:ext cx="584200" cy="877570"/>
          </a:xfrm>
          <a:prstGeom prst="rect">
            <a:avLst/>
          </a:prstGeom>
          <a:noFill/>
          <a:ln>
            <a:noFill/>
          </a:ln>
        </p:spPr>
      </p:pic>
      <p:sp>
        <p:nvSpPr>
          <p:cNvPr id="25" name="Rechthoek 24"/>
          <p:cNvSpPr/>
          <p:nvPr/>
        </p:nvSpPr>
        <p:spPr>
          <a:xfrm>
            <a:off x="4705307" y="5497359"/>
            <a:ext cx="1113917" cy="54469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6" name="Rechthoek 25"/>
          <p:cNvSpPr/>
          <p:nvPr/>
        </p:nvSpPr>
        <p:spPr>
          <a:xfrm>
            <a:off x="2872187" y="3621079"/>
            <a:ext cx="6690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7" name="Rechthoek 26"/>
          <p:cNvSpPr/>
          <p:nvPr/>
        </p:nvSpPr>
        <p:spPr>
          <a:xfrm>
            <a:off x="2055644" y="4206911"/>
            <a:ext cx="1490767" cy="32126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8" name="Rechthoek 27"/>
          <p:cNvSpPr/>
          <p:nvPr/>
        </p:nvSpPr>
        <p:spPr>
          <a:xfrm>
            <a:off x="2322318" y="4597589"/>
            <a:ext cx="1099738"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9" name="Rechthoek 28"/>
          <p:cNvSpPr/>
          <p:nvPr/>
        </p:nvSpPr>
        <p:spPr>
          <a:xfrm>
            <a:off x="5461549" y="2839318"/>
            <a:ext cx="13635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0" name="Rechthoek 29"/>
          <p:cNvSpPr/>
          <p:nvPr/>
        </p:nvSpPr>
        <p:spPr>
          <a:xfrm>
            <a:off x="7292505" y="3034692"/>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1" name="Rechthoek 30"/>
          <p:cNvSpPr/>
          <p:nvPr/>
        </p:nvSpPr>
        <p:spPr>
          <a:xfrm>
            <a:off x="7444904" y="3588346"/>
            <a:ext cx="1253281" cy="37936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2" name="Rechthoek 31"/>
          <p:cNvSpPr/>
          <p:nvPr/>
        </p:nvSpPr>
        <p:spPr>
          <a:xfrm>
            <a:off x="7292505" y="4084570"/>
            <a:ext cx="122722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3" name="Rechthoek 32"/>
          <p:cNvSpPr/>
          <p:nvPr/>
        </p:nvSpPr>
        <p:spPr>
          <a:xfrm>
            <a:off x="7520366" y="4597589"/>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4" name="Rechthoek 33"/>
          <p:cNvSpPr/>
          <p:nvPr/>
        </p:nvSpPr>
        <p:spPr>
          <a:xfrm>
            <a:off x="5711426" y="4610416"/>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5" name="Rechthoek 34"/>
          <p:cNvSpPr/>
          <p:nvPr/>
        </p:nvSpPr>
        <p:spPr>
          <a:xfrm>
            <a:off x="6158586" y="4115458"/>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Tree>
    <p:extLst>
      <p:ext uri="{BB962C8B-B14F-4D97-AF65-F5344CB8AC3E}">
        <p14:creationId xmlns:p14="http://schemas.microsoft.com/office/powerpoint/2010/main" val="1883866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4077898355"/>
              </p:ext>
            </p:extLst>
          </p:nvPr>
        </p:nvGraphicFramePr>
        <p:xfrm>
          <a:off x="233756" y="1610123"/>
          <a:ext cx="8682441" cy="4733137"/>
        </p:xfrm>
        <a:graphic>
          <a:graphicData uri="http://schemas.openxmlformats.org/presentationml/2006/ole">
            <mc:AlternateContent xmlns:mc="http://schemas.openxmlformats.org/markup-compatibility/2006">
              <mc:Choice xmlns:v="urn:schemas-microsoft-com:vml" Requires="v">
                <p:oleObj spid="_x0000_s3079" name="Document" r:id="rId5" imgW="9296400" imgH="5067300" progId="Word.Document.12">
                  <p:embed/>
                </p:oleObj>
              </mc:Choice>
              <mc:Fallback>
                <p:oleObj name="Document" r:id="rId5" imgW="9296400" imgH="5067300" progId="Word.Document.12">
                  <p:embed/>
                  <p:pic>
                    <p:nvPicPr>
                      <p:cNvPr id="0" name=""/>
                      <p:cNvPicPr/>
                      <p:nvPr/>
                    </p:nvPicPr>
                    <p:blipFill>
                      <a:blip r:embed="rId6"/>
                      <a:stretch>
                        <a:fillRect/>
                      </a:stretch>
                    </p:blipFill>
                    <p:spPr>
                      <a:xfrm>
                        <a:off x="233756" y="1610123"/>
                        <a:ext cx="8682441" cy="4733137"/>
                      </a:xfrm>
                      <a:prstGeom prst="rect">
                        <a:avLst/>
                      </a:prstGeom>
                    </p:spPr>
                  </p:pic>
                </p:oleObj>
              </mc:Fallback>
            </mc:AlternateContent>
          </a:graphicData>
        </a:graphic>
      </p:graphicFrame>
      <p:sp>
        <p:nvSpPr>
          <p:cNvPr id="3" name="Rechthoek 2"/>
          <p:cNvSpPr/>
          <p:nvPr/>
        </p:nvSpPr>
        <p:spPr>
          <a:xfrm>
            <a:off x="6066479" y="5355924"/>
            <a:ext cx="894320" cy="55983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4" name="Rechthoek 3"/>
          <p:cNvSpPr/>
          <p:nvPr/>
        </p:nvSpPr>
        <p:spPr>
          <a:xfrm>
            <a:off x="3939920" y="3479795"/>
            <a:ext cx="999316" cy="375017"/>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6" name="Rechthoek 5"/>
          <p:cNvSpPr/>
          <p:nvPr/>
        </p:nvSpPr>
        <p:spPr>
          <a:xfrm>
            <a:off x="5522926" y="2018670"/>
            <a:ext cx="802779"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7" name="Rechthoek 6"/>
          <p:cNvSpPr/>
          <p:nvPr/>
        </p:nvSpPr>
        <p:spPr>
          <a:xfrm>
            <a:off x="6394795" y="2266217"/>
            <a:ext cx="635034"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8" name="Rechthoek 7"/>
          <p:cNvSpPr/>
          <p:nvPr/>
        </p:nvSpPr>
        <p:spPr>
          <a:xfrm>
            <a:off x="7415320" y="3259877"/>
            <a:ext cx="1104411" cy="872049"/>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nl-NL" sz="1100" dirty="0" smtClean="0">
                <a:solidFill>
                  <a:srgbClr val="000000"/>
                </a:solidFill>
                <a:latin typeface="Handwriting - Dakota"/>
                <a:cs typeface="Handwriting - Dakota"/>
              </a:rPr>
              <a:t>Wie is de nieuwe doelgroep</a:t>
            </a:r>
            <a:endParaRPr lang="nl-NL" sz="1100" dirty="0">
              <a:solidFill>
                <a:srgbClr val="000000"/>
              </a:solidFill>
              <a:latin typeface="Handwriting - Dakota"/>
              <a:cs typeface="Handwriting - Dakota"/>
            </a:endParaRPr>
          </a:p>
        </p:txBody>
      </p:sp>
      <p:sp>
        <p:nvSpPr>
          <p:cNvPr id="9" name="Rechthoek 8"/>
          <p:cNvSpPr/>
          <p:nvPr/>
        </p:nvSpPr>
        <p:spPr>
          <a:xfrm>
            <a:off x="5513799" y="3693509"/>
            <a:ext cx="880996" cy="353899"/>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0" name="Rechthoek 9"/>
          <p:cNvSpPr/>
          <p:nvPr/>
        </p:nvSpPr>
        <p:spPr>
          <a:xfrm>
            <a:off x="493501" y="2266217"/>
            <a:ext cx="1074505"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1" name="Rechthoek 10"/>
          <p:cNvSpPr/>
          <p:nvPr/>
        </p:nvSpPr>
        <p:spPr>
          <a:xfrm>
            <a:off x="916426" y="2891539"/>
            <a:ext cx="787500" cy="52614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2" name="Rechthoek 11"/>
          <p:cNvSpPr/>
          <p:nvPr/>
        </p:nvSpPr>
        <p:spPr>
          <a:xfrm>
            <a:off x="553265" y="4131926"/>
            <a:ext cx="1101845" cy="49509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3" name="Rechthoek 12"/>
          <p:cNvSpPr/>
          <p:nvPr/>
        </p:nvSpPr>
        <p:spPr>
          <a:xfrm>
            <a:off x="2493818" y="5355924"/>
            <a:ext cx="1030890" cy="55983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4" name="Rechthoek 13"/>
          <p:cNvSpPr/>
          <p:nvPr/>
        </p:nvSpPr>
        <p:spPr>
          <a:xfrm>
            <a:off x="900051" y="5381579"/>
            <a:ext cx="1150660" cy="66047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6" name="Rechthoek 15"/>
          <p:cNvSpPr/>
          <p:nvPr/>
        </p:nvSpPr>
        <p:spPr>
          <a:xfrm>
            <a:off x="2050711" y="3686822"/>
            <a:ext cx="6690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7" name="Rechthoek 16"/>
          <p:cNvSpPr/>
          <p:nvPr/>
        </p:nvSpPr>
        <p:spPr>
          <a:xfrm>
            <a:off x="2100546" y="2136282"/>
            <a:ext cx="963910" cy="550877"/>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8" name="Rechthoek 17"/>
          <p:cNvSpPr/>
          <p:nvPr/>
        </p:nvSpPr>
        <p:spPr>
          <a:xfrm>
            <a:off x="2493818" y="2839318"/>
            <a:ext cx="1052593" cy="550877"/>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19" name="Rechthoek 18"/>
          <p:cNvSpPr/>
          <p:nvPr/>
        </p:nvSpPr>
        <p:spPr>
          <a:xfrm>
            <a:off x="7254621" y="5394407"/>
            <a:ext cx="894320" cy="647642"/>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0" name="Rechthoek 19"/>
          <p:cNvSpPr/>
          <p:nvPr/>
        </p:nvSpPr>
        <p:spPr>
          <a:xfrm>
            <a:off x="3913788" y="638999"/>
            <a:ext cx="1220882" cy="769441"/>
          </a:xfrm>
          <a:prstGeom prst="rect">
            <a:avLst/>
          </a:prstGeom>
          <a:noFill/>
        </p:spPr>
        <p:txBody>
          <a:bodyPr wrap="none" lIns="91440" tIns="45720" rIns="91440" bIns="45720">
            <a:spAutoFit/>
          </a:bodyPr>
          <a:lstStyle/>
          <a:p>
            <a:pPr algn="ctr"/>
            <a:r>
              <a:rPr lang="nl-NL"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Titel</a:t>
            </a:r>
            <a:endParaRPr lang="nl-NL" sz="4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3" name="Afbeelding 22" descr="Macintosh HD:Users:hansdiederen:Hans:stichting SMOL:oprichting SMOL:logoSMOL:SMOL met tekst.png"/>
          <p:cNvPicPr/>
          <p:nvPr/>
        </p:nvPicPr>
        <p:blipFill>
          <a:blip r:embed="rId7">
            <a:extLst>
              <a:ext uri="{28A0092B-C50C-407E-A947-70E740481C1C}">
                <a14:useLocalDpi xmlns:a14="http://schemas.microsoft.com/office/drawing/2010/main" val="0"/>
              </a:ext>
            </a:extLst>
          </a:blip>
          <a:srcRect/>
          <a:stretch>
            <a:fillRect/>
          </a:stretch>
        </p:blipFill>
        <p:spPr bwMode="auto">
          <a:xfrm>
            <a:off x="233756" y="638999"/>
            <a:ext cx="965835" cy="523875"/>
          </a:xfrm>
          <a:prstGeom prst="rect">
            <a:avLst/>
          </a:prstGeom>
          <a:noFill/>
          <a:ln>
            <a:noFill/>
          </a:ln>
        </p:spPr>
      </p:pic>
      <p:pic>
        <p:nvPicPr>
          <p:cNvPr id="24" name="Afbeelding 23" descr="Macintosh HD:Users:hansdiederen:Google Drive:project nieuwe wegen:LOGO NW DEF versie RA.jpg"/>
          <p:cNvPicPr/>
          <p:nvPr/>
        </p:nvPicPr>
        <p:blipFill>
          <a:blip r:embed="rId8">
            <a:extLst>
              <a:ext uri="{28A0092B-C50C-407E-A947-70E740481C1C}">
                <a14:useLocalDpi xmlns:a14="http://schemas.microsoft.com/office/drawing/2010/main" val="0"/>
              </a:ext>
            </a:extLst>
          </a:blip>
          <a:srcRect/>
          <a:stretch>
            <a:fillRect/>
          </a:stretch>
        </p:blipFill>
        <p:spPr bwMode="auto">
          <a:xfrm>
            <a:off x="8331997" y="638999"/>
            <a:ext cx="584200" cy="877570"/>
          </a:xfrm>
          <a:prstGeom prst="rect">
            <a:avLst/>
          </a:prstGeom>
          <a:noFill/>
          <a:ln>
            <a:noFill/>
          </a:ln>
        </p:spPr>
      </p:pic>
      <p:sp>
        <p:nvSpPr>
          <p:cNvPr id="25" name="Rechthoek 24"/>
          <p:cNvSpPr/>
          <p:nvPr/>
        </p:nvSpPr>
        <p:spPr>
          <a:xfrm>
            <a:off x="4705307" y="5497359"/>
            <a:ext cx="1113917" cy="54469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6" name="Rechthoek 25"/>
          <p:cNvSpPr/>
          <p:nvPr/>
        </p:nvSpPr>
        <p:spPr>
          <a:xfrm>
            <a:off x="2872187" y="3621079"/>
            <a:ext cx="6690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7" name="Rechthoek 26"/>
          <p:cNvSpPr/>
          <p:nvPr/>
        </p:nvSpPr>
        <p:spPr>
          <a:xfrm>
            <a:off x="2055644" y="4206911"/>
            <a:ext cx="1490767" cy="321261"/>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8" name="Rechthoek 27"/>
          <p:cNvSpPr/>
          <p:nvPr/>
        </p:nvSpPr>
        <p:spPr>
          <a:xfrm>
            <a:off x="2322318" y="4597589"/>
            <a:ext cx="1099738"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29" name="Rechthoek 28"/>
          <p:cNvSpPr/>
          <p:nvPr/>
        </p:nvSpPr>
        <p:spPr>
          <a:xfrm>
            <a:off x="5461549" y="2839318"/>
            <a:ext cx="136357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0" name="Rechthoek 29"/>
          <p:cNvSpPr/>
          <p:nvPr/>
        </p:nvSpPr>
        <p:spPr>
          <a:xfrm>
            <a:off x="3810987" y="2169135"/>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1" name="Rechthoek 30"/>
          <p:cNvSpPr/>
          <p:nvPr/>
        </p:nvSpPr>
        <p:spPr>
          <a:xfrm>
            <a:off x="3810987" y="2757805"/>
            <a:ext cx="1253281" cy="379360"/>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2" name="Rechthoek 31"/>
          <p:cNvSpPr/>
          <p:nvPr/>
        </p:nvSpPr>
        <p:spPr>
          <a:xfrm>
            <a:off x="4091694" y="3984359"/>
            <a:ext cx="1227226"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3" name="Rechthoek 32"/>
          <p:cNvSpPr/>
          <p:nvPr/>
        </p:nvSpPr>
        <p:spPr>
          <a:xfrm>
            <a:off x="3913788" y="4560561"/>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4" name="Rechthoek 33"/>
          <p:cNvSpPr/>
          <p:nvPr/>
        </p:nvSpPr>
        <p:spPr>
          <a:xfrm>
            <a:off x="5711426" y="4610416"/>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
        <p:nvSpPr>
          <p:cNvPr id="35" name="Rechthoek 34"/>
          <p:cNvSpPr/>
          <p:nvPr/>
        </p:nvSpPr>
        <p:spPr>
          <a:xfrm>
            <a:off x="6158586" y="4115458"/>
            <a:ext cx="894320" cy="445103"/>
          </a:xfrm>
          <a:prstGeom prst="rect">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100" dirty="0">
              <a:solidFill>
                <a:srgbClr val="000000"/>
              </a:solidFill>
              <a:latin typeface="Handwriting - Dakota"/>
              <a:cs typeface="Handwriting - Dakota"/>
            </a:endParaRPr>
          </a:p>
        </p:txBody>
      </p:sp>
    </p:spTree>
    <p:extLst>
      <p:ext uri="{BB962C8B-B14F-4D97-AF65-F5344CB8AC3E}">
        <p14:creationId xmlns:p14="http://schemas.microsoft.com/office/powerpoint/2010/main" val="3893814424"/>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TotalTime>
  <Words>283</Words>
  <Application>Microsoft Macintosh PowerPoint</Application>
  <PresentationFormat>Diavoorstelling (4:3)</PresentationFormat>
  <Paragraphs>25</Paragraphs>
  <Slides>4</Slides>
  <Notes>3</Notes>
  <HiddenSlides>0</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4</vt:i4>
      </vt:variant>
    </vt:vector>
  </HeadingPairs>
  <TitlesOfParts>
    <vt:vector size="6" baseType="lpstr">
      <vt:lpstr>Office-thema</vt:lpstr>
      <vt:lpstr>Document</vt:lpstr>
      <vt:lpstr>PowerPoint-presentatie</vt:lpstr>
      <vt:lpstr>PowerPoint-presentatie</vt:lpstr>
      <vt:lpstr>PowerPoint-presentatie</vt:lpstr>
      <vt:lpstr>PowerPoint-presentatie</vt:lpstr>
    </vt:vector>
  </TitlesOfParts>
  <Company>ETD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Hans Diederen</dc:creator>
  <cp:lastModifiedBy>Hans Diederen</cp:lastModifiedBy>
  <cp:revision>12</cp:revision>
  <dcterms:created xsi:type="dcterms:W3CDTF">2016-12-21T21:08:57Z</dcterms:created>
  <dcterms:modified xsi:type="dcterms:W3CDTF">2017-06-23T21:06:36Z</dcterms:modified>
</cp:coreProperties>
</file>